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6"/>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548" r:id="rId37"/>
    <p:sldId id="549" r:id="rId38"/>
    <p:sldId id="534" r:id="rId39"/>
    <p:sldId id="485" r:id="rId40"/>
    <p:sldId id="484" r:id="rId41"/>
    <p:sldId id="501" r:id="rId42"/>
    <p:sldId id="486" r:id="rId43"/>
    <p:sldId id="500" r:id="rId44"/>
    <p:sldId id="502" r:id="rId45"/>
    <p:sldId id="503" r:id="rId46"/>
    <p:sldId id="506" r:id="rId47"/>
    <p:sldId id="474" r:id="rId48"/>
    <p:sldId id="489" r:id="rId49"/>
    <p:sldId id="525" r:id="rId50"/>
    <p:sldId id="531" r:id="rId51"/>
    <p:sldId id="528" r:id="rId52"/>
    <p:sldId id="529" r:id="rId53"/>
    <p:sldId id="530" r:id="rId54"/>
    <p:sldId id="505" r:id="rId55"/>
    <p:sldId id="519" r:id="rId56"/>
    <p:sldId id="515" r:id="rId57"/>
    <p:sldId id="535" r:id="rId58"/>
    <p:sldId id="514" r:id="rId59"/>
    <p:sldId id="532" r:id="rId60"/>
    <p:sldId id="431" r:id="rId61"/>
    <p:sldId id="446" r:id="rId62"/>
    <p:sldId id="456" r:id="rId63"/>
    <p:sldId id="436" r:id="rId64"/>
    <p:sldId id="409" r:id="rId65"/>
    <p:sldId id="429" r:id="rId66"/>
    <p:sldId id="455" r:id="rId67"/>
    <p:sldId id="473" r:id="rId68"/>
    <p:sldId id="539" r:id="rId69"/>
    <p:sldId id="544" r:id="rId70"/>
    <p:sldId id="472" r:id="rId71"/>
    <p:sldId id="533" r:id="rId72"/>
    <p:sldId id="470" r:id="rId73"/>
    <p:sldId id="537" r:id="rId74"/>
    <p:sldId id="527"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515"/>
            <p14:sldId id="53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4F4A"/>
    <a:srgbClr val="CCCFE4"/>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26"/>
    <p:restoredTop sz="60890"/>
  </p:normalViewPr>
  <p:slideViewPr>
    <p:cSldViewPr snapToGrid="0" snapToObjects="1">
      <p:cViewPr varScale="1">
        <p:scale>
          <a:sx n="63" d="100"/>
          <a:sy n="63" d="100"/>
        </p:scale>
        <p:origin x="15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22/11/2021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Indeed</a:t>
            </a:r>
            <a:r>
              <a:rPr lang="fr-FR" dirty="0"/>
              <a:t>, </a:t>
            </a:r>
            <a:r>
              <a:rPr lang="fr-FR" dirty="0" err="1"/>
              <a:t>this</a:t>
            </a:r>
            <a:r>
              <a:rPr lang="fr-FR" dirty="0"/>
              <a:t> </a:t>
            </a:r>
            <a:r>
              <a:rPr lang="fr-FR" dirty="0" err="1"/>
              <a:t>work</a:t>
            </a:r>
            <a:r>
              <a:rPr lang="fr-FR" dirty="0"/>
              <a:t> </a:t>
            </a:r>
            <a:r>
              <a:rPr lang="fr-FR" dirty="0" err="1"/>
              <a:t>takes</a:t>
            </a:r>
            <a:r>
              <a:rPr lang="fr-FR" dirty="0"/>
              <a:t> place in </a:t>
            </a:r>
            <a:r>
              <a:rPr lang="fr-FR" dirty="0" err="1"/>
              <a:t>Deep</a:t>
            </a:r>
            <a:r>
              <a:rPr lang="fr-FR" dirty="0"/>
              <a:t> Learning, </a:t>
            </a:r>
            <a:r>
              <a:rPr lang="fr-FR" dirty="0" err="1"/>
              <a:t>where</a:t>
            </a:r>
            <a:r>
              <a:rPr lang="fr-FR" dirty="0"/>
              <a:t> </a:t>
            </a:r>
            <a:r>
              <a:rPr lang="fr-FR" dirty="0" err="1"/>
              <a:t>we</a:t>
            </a:r>
            <a:r>
              <a:rPr lang="fr-FR" dirty="0"/>
              <a:t> focus on </a:t>
            </a:r>
            <a:r>
              <a:rPr lang="fr-FR" dirty="0" err="1"/>
              <a:t>learning</a:t>
            </a:r>
            <a:r>
              <a:rPr lang="fr-FR" dirty="0"/>
              <a:t> abstract but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The sentiment analysis part is trained predict the review’s polarity by a NLL loss,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a:t>
            </a:r>
            <a:r>
              <a:rPr lang="en-US" i="0" dirty="0" err="1"/>
              <a:t>FastText</a:t>
            </a:r>
            <a:r>
              <a:rPr lang="en-US" i="0" dirty="0"/>
              <a: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RMSE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an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a:t>
            </a:r>
            <a:r>
              <a:rPr lang="en-US" i="0" noProof="0" dirty="0" err="1">
                <a:solidFill>
                  <a:schemeClr val="tx2"/>
                </a:solidFill>
              </a:rPr>
              <a:t>perforrmances</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sentence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Can we predict a person’s next career move? Can we match candidates to job offers? 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second-to-last job, jobt-1, this user was employed as a Deputy Project manager and Developer, and describes their experience as...</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 </a:t>
            </a:r>
            <a:r>
              <a:rPr lang="fr-FR" dirty="0" err="1"/>
              <a:t>yielding</a:t>
            </a:r>
            <a:r>
              <a:rPr lang="fr-FR" dirty="0"/>
              <a:t> 523 </a:t>
            </a:r>
            <a:r>
              <a:rPr lang="fr-FR" dirty="0" err="1"/>
              <a:t>skills</a:t>
            </a:r>
            <a:r>
              <a:rPr lang="fr-FR" dirty="0"/>
              <a:t> and 150 industries.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a:t>
            </a:r>
            <a:r>
              <a:rPr lang="fr-FR" dirty="0" err="1"/>
              <a:t>still</a:t>
            </a:r>
            <a:r>
              <a:rPr lang="fr-FR" dirty="0"/>
              <a:t> a bit </a:t>
            </a:r>
            <a:r>
              <a:rPr lang="fr-FR" dirty="0" err="1"/>
              <a:t>tricky</a:t>
            </a:r>
            <a:r>
              <a:rPr lang="fr-FR" dirty="0"/>
              <a:t>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get</a:t>
            </a:r>
            <a:r>
              <a:rPr lang="fr-FR" dirty="0"/>
              <a:t> back to the </a:t>
            </a:r>
            <a:r>
              <a:rPr lang="fr-FR" dirty="0" err="1"/>
              <a:t>framework</a:t>
            </a:r>
            <a:r>
              <a:rPr lang="fr-FR" dirty="0"/>
              <a:t> </a:t>
            </a:r>
            <a:r>
              <a:rPr lang="fr-FR" dirty="0" err="1"/>
              <a:t>overview</a:t>
            </a:r>
            <a:r>
              <a:rPr lang="fr-FR" dirty="0"/>
              <a:t>, </a:t>
            </a:r>
            <a:r>
              <a:rPr lang="fr-FR" dirty="0" err="1"/>
              <a:t>we</a:t>
            </a:r>
            <a:r>
              <a:rPr lang="fr-FR" dirty="0"/>
              <a:t> </a:t>
            </a:r>
            <a:r>
              <a:rPr lang="fr-FR" dirty="0" err="1"/>
              <a:t>can</a:t>
            </a:r>
            <a:r>
              <a:rPr lang="fr-FR" dirty="0"/>
              <a:t> </a:t>
            </a:r>
            <a:r>
              <a:rPr lang="fr-FR" dirty="0" err="1"/>
              <a:t>see</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separated</a:t>
            </a:r>
            <a:r>
              <a:rPr lang="fr-FR" dirty="0"/>
              <a:t> in </a:t>
            </a:r>
            <a:r>
              <a:rPr lang="fr-FR" dirty="0" err="1"/>
              <a:t>two</a:t>
            </a:r>
            <a:r>
              <a:rPr lang="fr-FR" dirty="0"/>
              <a:t>: the </a:t>
            </a:r>
            <a:r>
              <a:rPr lang="fr-FR" dirty="0" err="1"/>
              <a:t>representation</a:t>
            </a:r>
            <a:r>
              <a:rPr lang="fr-FR" dirty="0"/>
              <a:t> building part, and the </a:t>
            </a:r>
            <a:r>
              <a:rPr lang="fr-FR" dirty="0" err="1"/>
              <a:t>representation</a:t>
            </a:r>
            <a:r>
              <a:rPr lang="fr-FR" dirty="0"/>
              <a:t> </a:t>
            </a:r>
            <a:r>
              <a:rPr lang="fr-FR" dirty="0" err="1"/>
              <a:t>evaluation</a:t>
            </a:r>
            <a:r>
              <a:rPr lang="fr-FR" dirty="0"/>
              <a:t> part.</a:t>
            </a:r>
          </a:p>
          <a:p>
            <a:r>
              <a:rPr lang="fr-FR" dirty="0"/>
              <a:t>In the </a:t>
            </a:r>
            <a:r>
              <a:rPr lang="fr-FR" dirty="0" err="1"/>
              <a:t>representation</a:t>
            </a:r>
            <a:r>
              <a:rPr lang="fr-FR" dirty="0"/>
              <a:t> building part, the </a:t>
            </a:r>
            <a:r>
              <a:rPr lang="fr-FR" dirty="0" err="1"/>
              <a:t>professional</a:t>
            </a:r>
            <a:r>
              <a:rPr lang="fr-FR" dirty="0"/>
              <a:t> </a:t>
            </a:r>
            <a:r>
              <a:rPr lang="fr-FR" dirty="0" err="1"/>
              <a:t>experiences</a:t>
            </a:r>
            <a:r>
              <a:rPr lang="fr-FR" dirty="0"/>
              <a:t> are </a:t>
            </a:r>
            <a:r>
              <a:rPr lang="fr-FR" dirty="0" err="1"/>
              <a:t>fed</a:t>
            </a:r>
            <a:r>
              <a:rPr lang="fr-FR" dirty="0"/>
              <a:t> </a:t>
            </a:r>
            <a:r>
              <a:rPr lang="fr-FR" dirty="0" err="1"/>
              <a:t>into</a:t>
            </a:r>
            <a:r>
              <a:rPr lang="fr-FR" dirty="0"/>
              <a:t> a </a:t>
            </a:r>
            <a:r>
              <a:rPr lang="fr-FR" dirty="0" err="1"/>
              <a:t>word</a:t>
            </a:r>
            <a:r>
              <a:rPr lang="fr-FR" dirty="0"/>
              <a:t> </a:t>
            </a:r>
            <a:r>
              <a:rPr lang="fr-FR" dirty="0" err="1"/>
              <a:t>embedding</a:t>
            </a:r>
            <a:r>
              <a:rPr lang="fr-FR" dirty="0"/>
              <a:t> model, and </a:t>
            </a:r>
            <a:r>
              <a:rPr lang="fr-FR" dirty="0" err="1"/>
              <a:t>then</a:t>
            </a:r>
            <a:r>
              <a:rPr lang="fr-FR" dirty="0"/>
              <a:t> </a:t>
            </a:r>
            <a:r>
              <a:rPr lang="fr-FR" dirty="0" err="1"/>
              <a:t>aggregated</a:t>
            </a:r>
            <a:r>
              <a:rPr lang="fr-FR" dirty="0"/>
              <a:t> </a:t>
            </a:r>
            <a:r>
              <a:rPr lang="fr-FR" dirty="0" err="1"/>
              <a:t>into</a:t>
            </a:r>
            <a:r>
              <a:rPr lang="fr-FR" dirty="0"/>
              <a:t> </a:t>
            </a:r>
            <a:r>
              <a:rPr lang="fr-FR" dirty="0" err="1"/>
              <a:t>z_u</a:t>
            </a:r>
            <a:r>
              <a:rPr lang="fr-FR" dirty="0"/>
              <a:t>, the </a:t>
            </a:r>
            <a:r>
              <a:rPr lang="fr-FR" dirty="0" err="1"/>
              <a:t>user’s</a:t>
            </a:r>
            <a:r>
              <a:rPr lang="fr-FR" dirty="0"/>
              <a:t> </a:t>
            </a:r>
            <a:r>
              <a:rPr lang="fr-FR" dirty="0" err="1"/>
              <a:t>representation</a:t>
            </a:r>
            <a:r>
              <a:rPr lang="fr-FR" dirty="0"/>
              <a:t>.</a:t>
            </a:r>
          </a:p>
          <a:p>
            <a:pPr marL="171450" indent="-171450">
              <a:buFontTx/>
              <a:buChar char="-"/>
            </a:pPr>
            <a:r>
              <a:rPr lang="fr-FR" dirty="0" err="1"/>
              <a:t>We</a:t>
            </a:r>
            <a:r>
              <a:rPr lang="fr-FR" dirty="0"/>
              <a:t> compare 3 </a:t>
            </a:r>
            <a:r>
              <a:rPr lang="fr-FR" dirty="0" err="1"/>
              <a:t>different</a:t>
            </a:r>
            <a:r>
              <a:rPr lang="fr-FR" dirty="0"/>
              <a:t> </a:t>
            </a:r>
            <a:r>
              <a:rPr lang="fr-FR" dirty="0" err="1"/>
              <a:t>embedding</a:t>
            </a:r>
            <a:r>
              <a:rPr lang="fr-FR" dirty="0"/>
              <a:t> </a:t>
            </a:r>
            <a:r>
              <a:rPr lang="fr-FR" dirty="0" err="1"/>
              <a:t>models</a:t>
            </a:r>
            <a:r>
              <a:rPr lang="fr-FR"/>
              <a:t>… </a:t>
            </a:r>
            <a:endParaRPr lang="fr-FR" dirty="0"/>
          </a:p>
          <a:p>
            <a:pPr marL="171450" indent="-171450">
              <a:buFontTx/>
              <a:buChar char="-"/>
            </a:pPr>
            <a:r>
              <a:rPr lang="fr-FR" dirty="0" err="1"/>
              <a:t>Detail</a:t>
            </a:r>
            <a:r>
              <a:rPr lang="fr-FR" dirty="0"/>
              <a:t> </a:t>
            </a:r>
            <a:r>
              <a:rPr lang="fr-FR" dirty="0" err="1"/>
              <a:t>aggregation</a:t>
            </a:r>
            <a:r>
              <a:rPr lang="fr-FR" dirty="0"/>
              <a:t> by </a:t>
            </a:r>
            <a:r>
              <a:rPr lang="fr-FR" dirty="0" err="1"/>
              <a:t>mentionning</a:t>
            </a:r>
            <a:r>
              <a:rPr lang="fr-FR" dirty="0"/>
              <a:t> </a:t>
            </a:r>
            <a:r>
              <a:rPr lang="fr-FR" dirty="0" err="1"/>
              <a:t>we</a:t>
            </a:r>
            <a:r>
              <a:rPr lang="fr-FR" dirty="0"/>
              <a:t> </a:t>
            </a:r>
            <a:r>
              <a:rPr lang="fr-FR" dirty="0" err="1"/>
              <a:t>tried</a:t>
            </a:r>
            <a:r>
              <a:rPr lang="fr-FR" dirty="0"/>
              <a:t> </a:t>
            </a:r>
            <a:r>
              <a:rPr lang="fr-FR" dirty="0" err="1"/>
              <a:t>several</a:t>
            </a:r>
            <a:r>
              <a:rPr lang="fr-FR" dirty="0"/>
              <a:t>: max </a:t>
            </a:r>
            <a:r>
              <a:rPr lang="fr-FR" dirty="0" err="1"/>
              <a:t>pooling</a:t>
            </a:r>
            <a:r>
              <a:rPr lang="fr-FR" dirty="0"/>
              <a:t>, </a:t>
            </a:r>
            <a:r>
              <a:rPr lang="fr-FR" dirty="0" err="1"/>
              <a:t>sum</a:t>
            </a:r>
            <a:r>
              <a:rPr lang="fr-FR" dirty="0"/>
              <a:t> </a:t>
            </a:r>
            <a:r>
              <a:rPr lang="fr-FR" dirty="0" err="1"/>
              <a:t>pooling</a:t>
            </a:r>
            <a:r>
              <a:rPr lang="fr-FR" dirty="0"/>
              <a:t> and </a:t>
            </a:r>
            <a:r>
              <a:rPr lang="fr-FR" dirty="0" err="1"/>
              <a:t>avarage</a:t>
            </a:r>
            <a:r>
              <a:rPr lang="fr-FR" dirty="0"/>
              <a:t> </a:t>
            </a:r>
            <a:r>
              <a:rPr lang="fr-FR" dirty="0" err="1"/>
              <a:t>pooling</a:t>
            </a:r>
            <a:r>
              <a:rPr lang="fr-FR" dirty="0"/>
              <a:t>. </a:t>
            </a:r>
            <a:r>
              <a:rPr lang="fr-FR" dirty="0" err="1"/>
              <a:t>Average</a:t>
            </a:r>
            <a:r>
              <a:rPr lang="fr-FR" dirty="0"/>
              <a:t> </a:t>
            </a:r>
            <a:r>
              <a:rPr lang="fr-FR" dirty="0" err="1"/>
              <a:t>is</a:t>
            </a:r>
            <a:r>
              <a:rPr lang="fr-FR" dirty="0"/>
              <a:t> the one </a:t>
            </a:r>
            <a:r>
              <a:rPr lang="fr-FR" dirty="0" err="1"/>
              <a:t>that</a:t>
            </a:r>
            <a:r>
              <a:rPr lang="fr-FR" dirty="0"/>
              <a:t> </a:t>
            </a:r>
            <a:r>
              <a:rPr lang="fr-FR" dirty="0" err="1"/>
              <a:t>got</a:t>
            </a:r>
            <a:r>
              <a:rPr lang="fr-FR" dirty="0"/>
              <a:t> us the best </a:t>
            </a:r>
            <a:r>
              <a:rPr lang="fr-FR" dirty="0" err="1"/>
              <a:t>results</a:t>
            </a:r>
            <a:r>
              <a:rPr lang="fr-FR" dirty="0"/>
              <a:t>.</a:t>
            </a:r>
          </a:p>
          <a:p>
            <a:pPr marL="171450" indent="-171450">
              <a:buFontTx/>
              <a:buChar char="-"/>
            </a:pPr>
            <a:endParaRPr lang="fr-FR" dirty="0"/>
          </a:p>
          <a:p>
            <a:pPr marL="0" indent="0">
              <a:buFontTx/>
              <a:buNone/>
            </a:pPr>
            <a:r>
              <a:rPr lang="fr-FR" dirty="0" err="1"/>
              <a:t>Moving</a:t>
            </a:r>
            <a:r>
              <a:rPr lang="fr-FR" dirty="0"/>
              <a:t> on to the </a:t>
            </a:r>
            <a:r>
              <a:rPr lang="fr-FR" dirty="0" err="1"/>
              <a:t>evaluation</a:t>
            </a:r>
            <a:r>
              <a:rPr lang="fr-FR" dirty="0"/>
              <a:t> part:</a:t>
            </a:r>
          </a:p>
          <a:p>
            <a:pPr marL="171450" indent="-171450">
              <a:buFontTx/>
              <a:buChar char="-"/>
            </a:pPr>
            <a:r>
              <a:rPr lang="fr-FR" dirty="0" err="1"/>
              <a:t>Detail</a:t>
            </a:r>
            <a:r>
              <a:rPr lang="fr-FR" dirty="0"/>
              <a:t> </a:t>
            </a:r>
            <a:r>
              <a:rPr lang="fr-FR" dirty="0" err="1"/>
              <a:t>eval</a:t>
            </a:r>
            <a:r>
              <a:rPr lang="fr-FR" dirty="0"/>
              <a:t> </a:t>
            </a:r>
            <a:r>
              <a:rPr lang="fr-FR" dirty="0" err="1"/>
              <a:t>models</a:t>
            </a:r>
            <a:r>
              <a:rPr lang="fr-FR" dirty="0"/>
              <a:t> architectures </a:t>
            </a:r>
          </a:p>
          <a:p>
            <a:pPr marL="171450" indent="-171450">
              <a:buFontTx/>
              <a:buChar char="-"/>
            </a:pPr>
            <a:endParaRPr lang="fr-FR" dirty="0"/>
          </a:p>
          <a:p>
            <a:pPr marL="0" indent="0">
              <a:buFontTx/>
              <a:buNone/>
            </a:pPr>
            <a:r>
              <a:rPr lang="fr-FR" dirty="0" err="1"/>
              <a:t>Let’s</a:t>
            </a:r>
            <a:r>
              <a:rPr lang="fr-FR" dirty="0"/>
              <a:t> </a:t>
            </a:r>
            <a:r>
              <a:rPr lang="fr-FR" dirty="0" err="1"/>
              <a:t>get</a:t>
            </a:r>
            <a:r>
              <a:rPr lang="fr-FR" dirty="0"/>
              <a:t> </a:t>
            </a:r>
            <a:r>
              <a:rPr lang="fr-FR" dirty="0" err="1"/>
              <a:t>into</a:t>
            </a:r>
            <a:r>
              <a:rPr lang="fr-FR" dirty="0"/>
              <a:t> the </a:t>
            </a:r>
            <a:r>
              <a:rPr lang="fr-FR" dirty="0" err="1"/>
              <a:t>details</a:t>
            </a:r>
            <a:r>
              <a:rPr lang="fr-FR" dirty="0"/>
              <a:t> of the </a:t>
            </a:r>
            <a:r>
              <a:rPr lang="fr-FR" dirty="0" err="1"/>
              <a:t>embedding</a:t>
            </a:r>
            <a:r>
              <a:rPr lang="fr-FR" dirty="0"/>
              <a:t> </a:t>
            </a:r>
            <a:r>
              <a:rPr lang="fr-FR" dirty="0" err="1"/>
              <a:t>models</a:t>
            </a:r>
            <a:r>
              <a:rPr lang="fr-FR" dirty="0"/>
              <a:t> </a:t>
            </a:r>
            <a:r>
              <a:rPr lang="fr-FR" dirty="0" err="1"/>
              <a:t>we</a:t>
            </a:r>
            <a:r>
              <a:rPr lang="fr-FR" dirty="0"/>
              <a:t> </a:t>
            </a:r>
            <a:r>
              <a:rPr lang="fr-FR" dirty="0" err="1"/>
              <a:t>used</a:t>
            </a:r>
            <a:r>
              <a:rPr lang="fr-FR"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Builds on w2v</a:t>
            </a:r>
          </a:p>
          <a:p>
            <a:pPr marL="171450" indent="-171450">
              <a:buFont typeface="Arial" panose="020B0604020202020204" pitchFamily="34" charset="0"/>
              <a:buChar char="•"/>
            </a:pPr>
            <a:r>
              <a:rPr lang="en-US" dirty="0"/>
              <a:t>Uses </a:t>
            </a:r>
            <a:r>
              <a:rPr lang="en-US" dirty="0" err="1"/>
              <a:t>subwords</a:t>
            </a:r>
            <a:r>
              <a:rPr lang="en-US" dirty="0"/>
              <a:t> embedding </a:t>
            </a:r>
          </a:p>
          <a:p>
            <a:pPr marL="171450" indent="-171450">
              <a:buFont typeface="Arial" panose="020B0604020202020204" pitchFamily="34" charset="0"/>
              <a:buChar char="•"/>
            </a:pPr>
            <a:r>
              <a:rPr lang="en-US" dirty="0"/>
              <a:t>Allows handling of OOV words</a:t>
            </a:r>
          </a:p>
          <a:p>
            <a:pPr marL="171450" indent="-171450">
              <a:buFont typeface="Arial" panose="020B0604020202020204" pitchFamily="34" charset="0"/>
              <a:buChar char="•"/>
            </a:pPr>
            <a:r>
              <a:rPr lang="en-US" dirty="0"/>
              <a:t>Is very Fast To train as it is not </a:t>
            </a:r>
            <a:r>
              <a:rPr lang="en-US" dirty="0" err="1"/>
              <a:t>reccurent</a:t>
            </a:r>
            <a:r>
              <a:rPr lang="en-US" dirty="0"/>
              <a:t>. </a:t>
            </a:r>
          </a:p>
          <a:p>
            <a:pPr marL="171450" indent="-171450">
              <a:buFont typeface="Arial" panose="020B0604020202020204" pitchFamily="34" charset="0"/>
              <a:buChar char="•"/>
            </a:pPr>
            <a:r>
              <a:rPr lang="en-US" dirty="0"/>
              <a:t>Illustration: shows similarity between n-grams of an OOV word, piquancy, and spiciness which is seen at training time. The red color indicates a high cosine similarity, which is used in the paper to evaluate the relevance of the learned sub-word embeddings of OOV words </a:t>
            </a:r>
            <a:r>
              <a:rPr lang="en-US" dirty="0" err="1"/>
              <a:t>wrt</a:t>
            </a:r>
            <a:r>
              <a:rPr lang="en-US" dirty="0"/>
              <a:t> words seen in the training set.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ELMo presents contextualized embeddings.</a:t>
            </a:r>
          </a:p>
          <a:p>
            <a:pPr marL="171450" indent="-171450">
              <a:buFont typeface="Arial" panose="020B0604020202020204" pitchFamily="34" charset="0"/>
              <a:buChar char="•"/>
            </a:pPr>
            <a:r>
              <a:rPr lang="en-US" dirty="0"/>
              <a:t>It relies on a pre-trained bidirectional Language Model. </a:t>
            </a:r>
          </a:p>
          <a:p>
            <a:pPr marL="171450" indent="-171450">
              <a:buFont typeface="Arial" panose="020B0604020202020204" pitchFamily="34" charset="0"/>
              <a:buChar char="•"/>
            </a:pPr>
            <a:r>
              <a:rPr lang="en-US" dirty="0"/>
              <a:t>Both the forward and the backward LM have L=2 layers.</a:t>
            </a:r>
          </a:p>
          <a:p>
            <a:pPr marL="171450" indent="-171450">
              <a:buFont typeface="Arial" panose="020B0604020202020204" pitchFamily="34" charset="0"/>
              <a:buChar char="•"/>
            </a:pPr>
            <a:r>
              <a:rPr lang="en-US" dirty="0"/>
              <a:t>Once the </a:t>
            </a:r>
            <a:r>
              <a:rPr lang="en-US" dirty="0" err="1"/>
              <a:t>BiLM</a:t>
            </a:r>
            <a:r>
              <a:rPr lang="en-US" dirty="0"/>
              <a:t> is trained, each token w_0 is associated to a set of L+1 representations, which is collapsed into a single, final representation z_w0^ELMo.</a:t>
            </a:r>
          </a:p>
          <a:p>
            <a:pPr marL="171450" indent="-171450">
              <a:buFont typeface="Arial" panose="020B0604020202020204" pitchFamily="34" charset="0"/>
              <a:buChar char="•"/>
            </a:pPr>
            <a:r>
              <a:rPr lang="en-US" dirty="0"/>
              <a:t>This final representation is a </a:t>
            </a:r>
            <a:r>
              <a:rPr lang="en-US" dirty="0" err="1"/>
              <a:t>ponderated</a:t>
            </a:r>
            <a:r>
              <a:rPr lang="en-US" dirty="0"/>
              <a:t> sum of the previous L+1 representations, and the ponderations </a:t>
            </a:r>
            <a:r>
              <a:rPr lang="en-US" dirty="0" err="1"/>
              <a:t>s_i^task</a:t>
            </a:r>
            <a:r>
              <a:rPr lang="en-US" dirty="0"/>
              <a:t> are learned during a fine-tuning process on the downstream task.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Let's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now</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take</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closer</a:t>
            </a:r>
            <a:r>
              <a:rPr lang="fr-FR" sz="1200" b="0" kern="1200" dirty="0">
                <a:solidFill>
                  <a:schemeClr val="tx1"/>
                </a:solidFill>
                <a:effectLst/>
                <a:latin typeface="+mn-lt"/>
                <a:ea typeface="+mn-ea"/>
                <a:cs typeface="+mn-cs"/>
              </a:rPr>
              <a:t> look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a:p>
            <a:r>
              <a:rPr lang="fr-FR" dirty="0"/>
              <a:t>The </a:t>
            </a:r>
            <a:r>
              <a:rPr lang="fr-FR" dirty="0" err="1"/>
              <a:t>decoder</a:t>
            </a:r>
            <a:r>
              <a:rPr lang="fr-FR" dirty="0"/>
              <a:t>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a:t>
            </a:r>
            <a:r>
              <a:rPr lang="fr-FR" dirty="0" err="1"/>
              <a:t>FastText</a:t>
            </a:r>
            <a:r>
              <a:rPr lang="fr-FR" dirty="0"/>
              <a: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lnSpc>
                <a:spcPct val="150000"/>
              </a:lnSpc>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Here is an example of generated text.</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a:t>
            </a:r>
            <a:r>
              <a:rPr lang="en-US" sz="1200" b="0" kern="1200" noProof="0" dirty="0" err="1">
                <a:solidFill>
                  <a:schemeClr val="tx1"/>
                </a:solidFill>
                <a:effectLst/>
                <a:latin typeface="+mn-lt"/>
                <a:ea typeface="+mn-ea"/>
                <a:cs typeface="+mn-cs"/>
              </a:rPr>
              <a:t>FastText</a:t>
            </a:r>
            <a:r>
              <a:rPr lang="en-US" sz="1200" b="0" kern="1200" noProof="0" dirty="0">
                <a:solidFill>
                  <a:schemeClr val="tx1"/>
                </a:solidFill>
                <a:effectLst/>
                <a:latin typeface="+mn-lt"/>
                <a:ea typeface="+mn-ea"/>
                <a:cs typeface="+mn-cs"/>
              </a:rPr>
              <a: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a:t>
            </a:r>
            <a:r>
              <a:rPr lang="fr-FR" dirty="0" err="1"/>
              <a:t>Resume</a:t>
            </a:r>
            <a:r>
              <a:rPr lang="fr-FR" dirty="0"/>
              <a:t>.</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26290071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359271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67</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68</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22/11/2021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22/11/2021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22/11/2021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3" name="ZoneTexte 2">
            <a:extLst>
              <a:ext uri="{FF2B5EF4-FFF2-40B4-BE49-F238E27FC236}">
                <a16:creationId xmlns:a16="http://schemas.microsoft.com/office/drawing/2014/main" id="{DCC0E56E-D84B-044C-9B91-D140266E0856}"/>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9" name="ZoneTexte 8">
            <a:extLst>
              <a:ext uri="{FF2B5EF4-FFF2-40B4-BE49-F238E27FC236}">
                <a16:creationId xmlns:a16="http://schemas.microsoft.com/office/drawing/2014/main" id="{E2897D7D-08EC-A84F-BEAB-BFEBCB42AFD9}"/>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3252572"/>
            <a:ext cx="4321746" cy="2034588"/>
          </a:xfrm>
          <a:prstGeom prst="rect">
            <a:avLst/>
          </a:prstGeom>
        </p:spPr>
      </p:pic>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93F9D92-E540-3748-A041-FE1470C3F17D}"/>
              </a:ext>
            </a:extLst>
          </p:cNvPr>
          <p:cNvPicPr>
            <a:picLocks noChangeAspect="1"/>
          </p:cNvPicPr>
          <p:nvPr/>
        </p:nvPicPr>
        <p:blipFill>
          <a:blip r:embed="rId3"/>
          <a:stretch>
            <a:fillRect/>
          </a:stretch>
        </p:blipFill>
        <p:spPr>
          <a:xfrm>
            <a:off x="-317616" y="2827371"/>
            <a:ext cx="9779231" cy="4030629"/>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42</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261547" y="6111216"/>
            <a:ext cx="5860641"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6303575" y="4426399"/>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5092774" cy="1938992"/>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645482" y="801014"/>
            <a:ext cx="7853035" cy="2623284"/>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50</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50</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51</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51</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dirty="0"/>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52</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52</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3528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958808" y="5562272"/>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924417" y="3244629"/>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783292" y="5979304"/>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101299" y="3994939"/>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604434" y="5509425"/>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0" y="6516002"/>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960811" y="4429017"/>
            <a:ext cx="449451"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5065141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55</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56</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750171"/>
            <a:ext cx="4107047" cy="2769989"/>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435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534332" y="6493790"/>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59</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60</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61</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64</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65</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66</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67</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68</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69</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70</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72</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73</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113741</TotalTime>
  <Words>7079</Words>
  <Application>Microsoft Macintosh PowerPoint</Application>
  <PresentationFormat>Affichage à l'écran (4:3)</PresentationFormat>
  <Paragraphs>882</Paragraphs>
  <Slides>74</Slides>
  <Notes>60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74</vt:i4>
      </vt:variant>
    </vt:vector>
  </HeadingPairs>
  <TitlesOfParts>
    <vt:vector size="84"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Results - Classification</vt:lpstr>
      <vt:lpstr>Results – Next job Generation</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873</cp:revision>
  <cp:lastPrinted>2019-10-02T17:13:17Z</cp:lastPrinted>
  <dcterms:created xsi:type="dcterms:W3CDTF">2017-04-20T22:33:02Z</dcterms:created>
  <dcterms:modified xsi:type="dcterms:W3CDTF">2021-11-22T16:45:57Z</dcterms:modified>
  <cp:category/>
</cp:coreProperties>
</file>